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57" r:id="rId3"/>
    <p:sldId id="258" r:id="rId4"/>
    <p:sldId id="259" r:id="rId5"/>
    <p:sldId id="283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84" r:id="rId16"/>
    <p:sldId id="269" r:id="rId17"/>
    <p:sldId id="285" r:id="rId18"/>
    <p:sldId id="286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D4A003F-0A26-4288-A426-057E5E674F04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B94D69-CE51-4F34-A712-21AE44F50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003F-0A26-4288-A426-057E5E674F04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94D69-CE51-4F34-A712-21AE44F50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D4A003F-0A26-4288-A426-057E5E674F04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EB94D69-CE51-4F34-A712-21AE44F50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003F-0A26-4288-A426-057E5E674F04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EB94D69-CE51-4F34-A712-21AE44F50C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003F-0A26-4288-A426-057E5E674F04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EB94D69-CE51-4F34-A712-21AE44F50C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D4A003F-0A26-4288-A426-057E5E674F04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EB94D69-CE51-4F34-A712-21AE44F50C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D4A003F-0A26-4288-A426-057E5E674F04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EB94D69-CE51-4F34-A712-21AE44F50C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003F-0A26-4288-A426-057E5E674F04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EB94D69-CE51-4F34-A712-21AE44F50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003F-0A26-4288-A426-057E5E674F04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B94D69-CE51-4F34-A712-21AE44F50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A003F-0A26-4288-A426-057E5E674F04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EB94D69-CE51-4F34-A712-21AE44F50C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D4A003F-0A26-4288-A426-057E5E674F04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EB94D69-CE51-4F34-A712-21AE44F50C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D4A003F-0A26-4288-A426-057E5E674F04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EB94D69-CE51-4F34-A712-21AE44F50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743200"/>
            <a:ext cx="6477000" cy="1828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Submitted by:</a:t>
            </a:r>
            <a:br>
              <a:rPr lang="en-US" dirty="0" smtClean="0"/>
            </a:br>
            <a:r>
              <a:rPr lang="en-US" dirty="0" smtClean="0"/>
              <a:t>		iqra fazal </a:t>
            </a:r>
            <a:br>
              <a:rPr lang="en-US" dirty="0" smtClean="0"/>
            </a:br>
            <a:r>
              <a:rPr lang="en-US" dirty="0" smtClean="0"/>
              <a:t>		roll#02</a:t>
            </a:r>
            <a:br>
              <a:rPr lang="en-US" dirty="0" smtClean="0"/>
            </a:br>
            <a:r>
              <a:rPr lang="en-US" dirty="0" smtClean="0"/>
              <a:t>submitted to:</a:t>
            </a:r>
            <a:br>
              <a:rPr lang="en-US" dirty="0" smtClean="0"/>
            </a:br>
            <a:r>
              <a:rPr lang="en-US" dirty="0" smtClean="0"/>
              <a:t>		sir </a:t>
            </a:r>
            <a:r>
              <a:rPr lang="en-US" dirty="0" err="1" smtClean="0"/>
              <a:t>aousaf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bhms</a:t>
            </a:r>
            <a:r>
              <a:rPr lang="en-US" dirty="0" smtClean="0"/>
              <a:t>(2015-2020)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Principle:</a:t>
            </a:r>
          </a:p>
          <a:p>
            <a:r>
              <a:rPr lang="en-US" dirty="0" smtClean="0"/>
              <a:t>For making first potency triturate 1 part by weight of crude drug with 9 part by weight of milk sugar for one hour.</a:t>
            </a:r>
          </a:p>
          <a:p>
            <a:r>
              <a:rPr lang="en-US" dirty="0" smtClean="0"/>
              <a:t>All the following potencies are made by taking 1 part of preceding potency with 9 part of milk sugar. </a:t>
            </a:r>
          </a:p>
          <a:p>
            <a:pPr>
              <a:buFont typeface="Wingdings" pitchFamily="2" charset="2"/>
              <a:buChar char="§"/>
            </a:pPr>
            <a:endParaRPr lang="en-US" sz="4000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Schematic representation:</a:t>
            </a:r>
            <a:endParaRPr lang="en-US" b="1" dirty="0"/>
          </a:p>
        </p:txBody>
      </p:sp>
      <p:pic>
        <p:nvPicPr>
          <p:cNvPr id="7" name="Picture 6" descr="20171203_22005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143000"/>
            <a:ext cx="9143999" cy="5714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4000" i="1" u="sng" dirty="0" smtClean="0"/>
              <a:t>Merits:</a:t>
            </a:r>
          </a:p>
          <a:p>
            <a:r>
              <a:rPr lang="en-US" dirty="0" smtClean="0"/>
              <a:t>Arouse the latent medicinal properties of drug which remain dormant in the crude stages.</a:t>
            </a:r>
          </a:p>
          <a:p>
            <a:r>
              <a:rPr lang="en-US" dirty="0" smtClean="0"/>
              <a:t>To breakdown the drug’s particles to the finest possible particles.</a:t>
            </a:r>
          </a:p>
          <a:p>
            <a:r>
              <a:rPr lang="en-US" dirty="0" smtClean="0"/>
              <a:t>The drug insoluble in vehicle like alcohol or water become soluble by the process of trituration.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4000" i="1" u="sng" dirty="0" smtClean="0"/>
              <a:t>Demerits:</a:t>
            </a:r>
          </a:p>
          <a:p>
            <a:r>
              <a:rPr lang="en-US" dirty="0" smtClean="0"/>
              <a:t>It is a cubersome process with low productivity.</a:t>
            </a:r>
          </a:p>
          <a:p>
            <a:r>
              <a:rPr lang="en-US" dirty="0" smtClean="0"/>
              <a:t>It does not help complete inter-mixing and interchanging of drug substances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ADSORPTION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Definition:</a:t>
            </a:r>
            <a:endParaRPr lang="en-US" sz="4000" i="1" u="sng" dirty="0" smtClean="0"/>
          </a:p>
          <a:p>
            <a:r>
              <a:rPr lang="en-US" dirty="0" smtClean="0"/>
              <a:t>Adsorption is defined as the adhesion of chemical species on to the surface of particles.</a:t>
            </a:r>
          </a:p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Adsorbate:</a:t>
            </a:r>
          </a:p>
          <a:p>
            <a:r>
              <a:rPr lang="en-US" dirty="0" smtClean="0"/>
              <a:t>It is the substance which is adsorbed at the surface of another substance.</a:t>
            </a:r>
          </a:p>
          <a:p>
            <a:r>
              <a:rPr lang="en-US" dirty="0" smtClean="0"/>
              <a:t>E.g. </a:t>
            </a:r>
            <a:r>
              <a:rPr lang="en-US" dirty="0" smtClean="0"/>
              <a:t>gases ,dyes ,water vapors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00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62000" y="838200"/>
            <a:ext cx="7162800" cy="5334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4000" i="1" u="sng" dirty="0" smtClean="0"/>
              <a:t>Adsorbent:</a:t>
            </a:r>
          </a:p>
          <a:p>
            <a:r>
              <a:rPr lang="en-US" dirty="0" smtClean="0"/>
              <a:t>It is the substance which adsorbs the other substance at its surface.</a:t>
            </a:r>
          </a:p>
          <a:p>
            <a:r>
              <a:rPr lang="en-US" dirty="0" smtClean="0"/>
              <a:t>E.g. </a:t>
            </a:r>
            <a:r>
              <a:rPr lang="en-US" dirty="0" smtClean="0"/>
              <a:t>activated charcoal ,alumina ,silica gel</a:t>
            </a:r>
          </a:p>
          <a:p>
            <a:pPr>
              <a:buFont typeface="Wingdings" pitchFamily="2" charset="2"/>
              <a:buChar char="Ø"/>
            </a:pPr>
            <a:r>
              <a:rPr lang="en-US" sz="4000" i="1" u="sng" dirty="0" smtClean="0"/>
              <a:t>Types:</a:t>
            </a:r>
          </a:p>
          <a:p>
            <a:r>
              <a:rPr lang="en-US" dirty="0" smtClean="0"/>
              <a:t>Depending upon the nature of forces existing between the adsorbate molecule and adsorbent ,there are two types of adsorption: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ilica_Gel_Packet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Sadsor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295400"/>
            <a:ext cx="533400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Physical adsorption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Chemical adsorption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en-US" sz="4000" i="1" u="sng" dirty="0" smtClean="0"/>
              <a:t>Physical adsorption:</a:t>
            </a:r>
          </a:p>
          <a:p>
            <a:pPr marL="514350" indent="-514350"/>
            <a:r>
              <a:rPr lang="en-US" dirty="0" smtClean="0"/>
              <a:t>If the forces of attraction between the adsorbate particle and adsorbent are van der </a:t>
            </a:r>
            <a:r>
              <a:rPr lang="en-US" dirty="0" smtClean="0"/>
              <a:t>Waal's </a:t>
            </a:r>
            <a:r>
              <a:rPr lang="en-US" dirty="0" smtClean="0"/>
              <a:t>forces the adsorption is called physical adsorption.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1362"/>
          </a:xfrm>
        </p:spPr>
        <p:txBody>
          <a:bodyPr>
            <a:normAutofit/>
          </a:bodyPr>
          <a:lstStyle/>
          <a:p>
            <a:r>
              <a:rPr lang="en-US" sz="6000" dirty="0" smtClean="0"/>
              <a:t>MISCELLANEOUS PROCESSES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4000" i="1" u="sng" dirty="0" smtClean="0"/>
              <a:t>Chemical adsorption:</a:t>
            </a:r>
          </a:p>
          <a:p>
            <a:r>
              <a:rPr lang="en-US" dirty="0" smtClean="0"/>
              <a:t>If the forces of attraction between the adsorbate particle and adsorbate are almost of same strength as chemical bond is known as chemical adsorption.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Applications:</a:t>
            </a:r>
          </a:p>
          <a:p>
            <a:r>
              <a:rPr lang="en-US" dirty="0" smtClean="0"/>
              <a:t>Use to cool water for air conditioning units.</a:t>
            </a:r>
          </a:p>
          <a:p>
            <a:r>
              <a:rPr lang="en-US" dirty="0" smtClean="0"/>
              <a:t>Activated charcoal is used for aquarium </a:t>
            </a:r>
            <a:r>
              <a:rPr lang="en-US" dirty="0" smtClean="0"/>
              <a:t>filtration </a:t>
            </a:r>
            <a:r>
              <a:rPr lang="en-US" dirty="0" smtClean="0"/>
              <a:t>and home water </a:t>
            </a:r>
            <a:r>
              <a:rPr lang="en-US" dirty="0" smtClean="0"/>
              <a:t>filtration.</a:t>
            </a:r>
            <a:endParaRPr lang="en-US" dirty="0" smtClean="0"/>
          </a:p>
          <a:p>
            <a:r>
              <a:rPr lang="en-US" dirty="0" smtClean="0"/>
              <a:t>Silica gel is used to prevent moisture.</a:t>
            </a:r>
          </a:p>
          <a:p>
            <a:r>
              <a:rPr lang="en-US" dirty="0" smtClean="0"/>
              <a:t>Adsorbents are used to extend the exposure time of specific drugs.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Gas masks contain activated charcoal and a mixture of adsorbents and are used for breathing in an atmosphere containing poisonous gases.</a:t>
            </a:r>
            <a:endParaRPr lang="en-US" dirty="0"/>
          </a:p>
        </p:txBody>
      </p:sp>
      <p:pic>
        <p:nvPicPr>
          <p:cNvPr id="4" name="Picture 3" descr="1200px-US_Navy_100925-N-3374C-032_Yeoman_Seaman_Michael_Barnes,_assigned_to_the_administration_department_of_the_aircraft_carrier_USS_George_H.W._Bush_(C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3352800"/>
            <a:ext cx="41910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 smtClean="0"/>
              <a:t>VAPORIZATION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Definition:</a:t>
            </a:r>
            <a:endParaRPr lang="en-US" sz="4000" i="1" u="sng" dirty="0" smtClean="0"/>
          </a:p>
          <a:p>
            <a:r>
              <a:rPr lang="en-US" dirty="0" smtClean="0"/>
              <a:t>Vaporization of an element or compound is a phase transition from the liquid or solid phase to gas phase.</a:t>
            </a:r>
          </a:p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Types:</a:t>
            </a:r>
            <a:r>
              <a:rPr lang="en-US" dirty="0" smtClean="0"/>
              <a:t> </a:t>
            </a:r>
          </a:p>
          <a:p>
            <a:r>
              <a:rPr lang="en-US" dirty="0" smtClean="0"/>
              <a:t>There are two types of vaporization: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Evaporation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Boiling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Evaporation:</a:t>
            </a:r>
          </a:p>
          <a:p>
            <a:r>
              <a:rPr lang="en-US" dirty="0" smtClean="0"/>
              <a:t>It is a phase transition from liquid phase to gas phase that occurs below the boiling temperature.</a:t>
            </a:r>
          </a:p>
          <a:p>
            <a:r>
              <a:rPr lang="en-US" dirty="0" smtClean="0"/>
              <a:t>Occurs on the surface</a:t>
            </a:r>
          </a:p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Boiling:</a:t>
            </a:r>
          </a:p>
          <a:p>
            <a:r>
              <a:rPr lang="en-US" dirty="0" smtClean="0"/>
              <a:t>It is a phase transition from the liquid phase to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Gas phase that </a:t>
            </a:r>
            <a:r>
              <a:rPr lang="en-US" dirty="0" smtClean="0"/>
              <a:t>occurs </a:t>
            </a:r>
            <a:r>
              <a:rPr lang="en-US" dirty="0" smtClean="0"/>
              <a:t>at the boiling temperature.</a:t>
            </a:r>
          </a:p>
          <a:p>
            <a:r>
              <a:rPr lang="en-US" dirty="0" smtClean="0"/>
              <a:t>Occurs below the surface.</a:t>
            </a:r>
          </a:p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Application:</a:t>
            </a:r>
          </a:p>
          <a:p>
            <a:r>
              <a:rPr lang="en-US" dirty="0" smtClean="0"/>
              <a:t>Used for the separation of non volatile component from the volatile one in a mixture.</a:t>
            </a:r>
          </a:p>
          <a:p>
            <a:r>
              <a:rPr lang="en-US" dirty="0" smtClean="0"/>
              <a:t>E.g. </a:t>
            </a:r>
            <a:r>
              <a:rPr lang="en-US" dirty="0" smtClean="0"/>
              <a:t>common salt is separated from sea water by using this method.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CENTRIFUGATON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Definition:</a:t>
            </a:r>
            <a:endParaRPr lang="en-US" sz="4000" i="1" u="sng" dirty="0" smtClean="0"/>
          </a:p>
          <a:p>
            <a:r>
              <a:rPr lang="en-US" dirty="0" smtClean="0"/>
              <a:t>It is a process which involves the application of centrifugal force for the sedimentation of </a:t>
            </a:r>
            <a:r>
              <a:rPr lang="en-US" dirty="0" smtClean="0"/>
              <a:t>heterogeneous </a:t>
            </a:r>
            <a:r>
              <a:rPr lang="en-US" dirty="0" smtClean="0"/>
              <a:t>mixture with a centrifuge.</a:t>
            </a:r>
          </a:p>
          <a:p>
            <a:r>
              <a:rPr lang="en-US" dirty="0" smtClean="0"/>
              <a:t>This process is used to separate two miscible substances.</a:t>
            </a:r>
          </a:p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Principle:</a:t>
            </a:r>
          </a:p>
          <a:p>
            <a:r>
              <a:rPr lang="en-US" dirty="0" smtClean="0"/>
              <a:t>More dense component of the mixture</a:t>
            </a:r>
          </a:p>
          <a:p>
            <a:endParaRPr lang="en-US" sz="4000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Migrate away from the axis of centrifuge.</a:t>
            </a:r>
          </a:p>
          <a:p>
            <a:r>
              <a:rPr lang="en-US" dirty="0" smtClean="0"/>
              <a:t>While less dense component of the mixture migrate toward the axis.</a:t>
            </a:r>
          </a:p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Centrifuge:</a:t>
            </a:r>
          </a:p>
          <a:p>
            <a:r>
              <a:rPr lang="en-US" dirty="0" smtClean="0"/>
              <a:t>It is a piece of component that puts an object in rotation around a fined axis applying a potentially  strong force </a:t>
            </a:r>
            <a:r>
              <a:rPr lang="en-US" dirty="0" smtClean="0"/>
              <a:t>perpendicular </a:t>
            </a:r>
            <a:r>
              <a:rPr lang="en-US" dirty="0" smtClean="0"/>
              <a:t>to the axis of spin.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Centrifuge works using the sedimentation principle.</a:t>
            </a:r>
          </a:p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Types of centrifuge:</a:t>
            </a:r>
          </a:p>
          <a:p>
            <a:r>
              <a:rPr lang="en-US" dirty="0" smtClean="0"/>
              <a:t>Following are the types of centrifuge: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Industrial centrifuge:</a:t>
            </a:r>
          </a:p>
          <a:p>
            <a:r>
              <a:rPr lang="en-US" dirty="0" smtClean="0">
                <a:cs typeface="Aharoni" pitchFamily="2" charset="-79"/>
              </a:rPr>
              <a:t>are commonly used to separate components of colloid like cream and butter from milk and in chemical preparation.</a:t>
            </a:r>
            <a:endParaRPr lang="en-US" dirty="0"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Laboratory centrifuge:</a:t>
            </a:r>
          </a:p>
          <a:p>
            <a:r>
              <a:rPr lang="en-US" dirty="0" smtClean="0">
                <a:cs typeface="Aharoni" pitchFamily="2" charset="-79"/>
              </a:rPr>
              <a:t>Are general-purpose instruments of several types with distinct but overlapping capabilities.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Haematocrit centrifuge:</a:t>
            </a:r>
          </a:p>
          <a:p>
            <a:r>
              <a:rPr lang="en-US" dirty="0" smtClean="0">
                <a:cs typeface="Aharoni" pitchFamily="2" charset="-79"/>
              </a:rPr>
              <a:t>Are used to measure the volume percentage of red blood cells in whole blood.</a:t>
            </a:r>
          </a:p>
          <a:p>
            <a:endParaRPr lang="en-US" dirty="0"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Contents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dirty="0" smtClean="0"/>
              <a:t>Trituration process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Adsorption process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Vaporization process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Centrifugation process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Applications:</a:t>
            </a:r>
          </a:p>
          <a:p>
            <a:r>
              <a:rPr lang="en-US" dirty="0" smtClean="0"/>
              <a:t>Separating chalk powder from water.</a:t>
            </a:r>
          </a:p>
          <a:p>
            <a:r>
              <a:rPr lang="en-US" dirty="0" smtClean="0"/>
              <a:t>Removing fat from milk to produce skimmed milk.</a:t>
            </a:r>
          </a:p>
          <a:p>
            <a:r>
              <a:rPr lang="en-US" dirty="0" smtClean="0"/>
              <a:t>The clarification and stabilization of wine.</a:t>
            </a:r>
          </a:p>
          <a:p>
            <a:r>
              <a:rPr lang="en-US" dirty="0" smtClean="0"/>
              <a:t>Separation of urine component and blood component in forensic and research laboratories.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0"/>
            <a:ext cx="8229600" cy="4906962"/>
          </a:xfrm>
        </p:spPr>
        <p:txBody>
          <a:bodyPr>
            <a:normAutofit/>
          </a:bodyPr>
          <a:lstStyle/>
          <a:p>
            <a:r>
              <a:rPr lang="en-US" sz="7200" dirty="0" smtClean="0"/>
              <a:t>THANK YOU</a:t>
            </a:r>
            <a:endParaRPr 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TRITURATION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Definition</a:t>
            </a:r>
            <a:r>
              <a:rPr lang="en-US" sz="4000" i="1" u="sng" dirty="0" smtClean="0"/>
              <a:t>:</a:t>
            </a:r>
          </a:p>
          <a:p>
            <a:r>
              <a:rPr lang="en-US" dirty="0" smtClean="0"/>
              <a:t>It is a mechanical process of potentisation of minerals ,inorganic substances which are insoluble in liquid vehicles ,by grinding them with suitable solid vehicles.</a:t>
            </a:r>
          </a:p>
          <a:p>
            <a:r>
              <a:rPr lang="en-US" dirty="0" smtClean="0"/>
              <a:t>Sugar of milk is the vehicle commonly used.</a:t>
            </a:r>
          </a:p>
          <a:p>
            <a:endParaRPr lang="en-US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qdefaul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Substances for trituration: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Class 7: </a:t>
            </a:r>
          </a:p>
          <a:p>
            <a:r>
              <a:rPr lang="en-US" dirty="0" smtClean="0">
                <a:cs typeface="Aharoni" pitchFamily="2" charset="-79"/>
              </a:rPr>
              <a:t>These include dry medicinal substances insoluble in purified water and alcohol like arsenicum album ,alumina ,graphite etc.</a:t>
            </a:r>
          </a:p>
          <a:p>
            <a:r>
              <a:rPr lang="en-US" dirty="0" smtClean="0">
                <a:cs typeface="Aharoni" pitchFamily="2" charset="-79"/>
              </a:rPr>
              <a:t>Here the trituration ratio is 1:99 (drug </a:t>
            </a:r>
            <a:r>
              <a:rPr lang="en-US" dirty="0" smtClean="0">
                <a:cs typeface="Aharoni" pitchFamily="2" charset="-79"/>
              </a:rPr>
              <a:t>substance: sugar </a:t>
            </a:r>
            <a:r>
              <a:rPr lang="en-US" dirty="0" smtClean="0">
                <a:cs typeface="Aharoni" pitchFamily="2" charset="-79"/>
              </a:rPr>
              <a:t>of milk).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 smtClean="0"/>
              <a:t>Cont….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600" dirty="0" smtClean="0">
                <a:latin typeface="Aharoni" pitchFamily="2" charset="-79"/>
                <a:cs typeface="Aharoni" pitchFamily="2" charset="-79"/>
              </a:rPr>
              <a:t>Class 8:</a:t>
            </a:r>
          </a:p>
          <a:p>
            <a:r>
              <a:rPr lang="en-US" dirty="0" smtClean="0">
                <a:cs typeface="Aharoni" pitchFamily="2" charset="-79"/>
              </a:rPr>
              <a:t>These are liquid insoluble medicinal substances like </a:t>
            </a:r>
            <a:r>
              <a:rPr lang="en-US" dirty="0" smtClean="0">
                <a:cs typeface="Aharoni" pitchFamily="2" charset="-79"/>
              </a:rPr>
              <a:t>petroleum </a:t>
            </a:r>
            <a:r>
              <a:rPr lang="en-US" dirty="0" smtClean="0">
                <a:cs typeface="Aharoni" pitchFamily="2" charset="-79"/>
              </a:rPr>
              <a:t>,naja ,crotalus etc.</a:t>
            </a:r>
          </a:p>
          <a:p>
            <a:r>
              <a:rPr lang="en-US" dirty="0" smtClean="0">
                <a:cs typeface="Aharoni" pitchFamily="2" charset="-79"/>
              </a:rPr>
              <a:t>The trituration ratio is 1:99.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>
                <a:latin typeface="Aharoni" pitchFamily="2" charset="-79"/>
                <a:cs typeface="Aharoni" pitchFamily="2" charset="-79"/>
              </a:rPr>
              <a:t>Class 9:</a:t>
            </a:r>
          </a:p>
          <a:p>
            <a:r>
              <a:rPr lang="en-US" dirty="0" smtClean="0">
                <a:cs typeface="Aharoni" pitchFamily="2" charset="-79"/>
              </a:rPr>
              <a:t>This includes fresh vegetable and animal substances like </a:t>
            </a:r>
            <a:r>
              <a:rPr lang="en-US" dirty="0" smtClean="0">
                <a:cs typeface="Aharoni" pitchFamily="2" charset="-79"/>
              </a:rPr>
              <a:t>psorinum, blatta, </a:t>
            </a:r>
            <a:r>
              <a:rPr lang="en-US" dirty="0" smtClean="0">
                <a:cs typeface="Aharoni" pitchFamily="2" charset="-79"/>
              </a:rPr>
              <a:t>a</a:t>
            </a:r>
            <a:r>
              <a:rPr lang="en-US" dirty="0" smtClean="0">
                <a:cs typeface="Aharoni" pitchFamily="2" charset="-79"/>
              </a:rPr>
              <a:t>garicus </a:t>
            </a:r>
            <a:r>
              <a:rPr lang="en-US" dirty="0" smtClean="0">
                <a:cs typeface="Aharoni" pitchFamily="2" charset="-79"/>
              </a:rPr>
              <a:t>etc.</a:t>
            </a:r>
          </a:p>
          <a:p>
            <a:r>
              <a:rPr lang="en-US" dirty="0" smtClean="0">
                <a:cs typeface="Aharoni" pitchFamily="2" charset="-79"/>
              </a:rPr>
              <a:t>Trituration ratio is 2:98.</a:t>
            </a:r>
            <a:endParaRPr lang="en-US" dirty="0"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Conditions required for trituration:</a:t>
            </a:r>
          </a:p>
          <a:p>
            <a:r>
              <a:rPr lang="en-US" dirty="0" smtClean="0"/>
              <a:t>The room must be clean ,of moderate temperature and dust proof.</a:t>
            </a:r>
          </a:p>
          <a:p>
            <a:r>
              <a:rPr lang="en-US" dirty="0" smtClean="0"/>
              <a:t>Utensils should be perfectly clean.</a:t>
            </a:r>
          </a:p>
          <a:p>
            <a:r>
              <a:rPr lang="en-US" dirty="0" smtClean="0"/>
              <a:t>The mortar and pestle should be washed with alcohol.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sz="4000" i="1" u="sng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Cont…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4000" i="1" u="sng" dirty="0" smtClean="0"/>
              <a:t>Material required:</a:t>
            </a:r>
          </a:p>
          <a:p>
            <a:r>
              <a:rPr lang="en-US" dirty="0" smtClean="0"/>
              <a:t>Mortar</a:t>
            </a:r>
            <a:endParaRPr lang="en-US" dirty="0" smtClean="0"/>
          </a:p>
          <a:p>
            <a:r>
              <a:rPr lang="en-US" dirty="0" smtClean="0"/>
              <a:t>Pestle</a:t>
            </a:r>
          </a:p>
          <a:p>
            <a:r>
              <a:rPr lang="en-US" dirty="0" smtClean="0"/>
              <a:t>Spatula</a:t>
            </a:r>
          </a:p>
          <a:p>
            <a:r>
              <a:rPr lang="en-US" dirty="0" smtClean="0"/>
              <a:t>Crude drug substance</a:t>
            </a:r>
          </a:p>
          <a:p>
            <a:r>
              <a:rPr lang="en-US" dirty="0" smtClean="0"/>
              <a:t>Milk sugar</a:t>
            </a:r>
          </a:p>
          <a:p>
            <a:r>
              <a:rPr lang="en-US" dirty="0" smtClean="0"/>
              <a:t>watch</a:t>
            </a:r>
            <a:endParaRPr lang="en-US" dirty="0"/>
          </a:p>
        </p:txBody>
      </p:sp>
      <p:pic>
        <p:nvPicPr>
          <p:cNvPr id="4" name="Picture 3" descr="45138981-stone-mortar-and-pestle-on-wooden-table-exotic-cooking-t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981200"/>
            <a:ext cx="35052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181</TotalTime>
  <Words>871</Words>
  <Application>Microsoft Office PowerPoint</Application>
  <PresentationFormat>On-screen Show (4:3)</PresentationFormat>
  <Paragraphs>127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Median</vt:lpstr>
      <vt:lpstr>Submitted by:   iqra fazal    roll#02 submitted to:   sir aousaf bhms(2015-2020) </vt:lpstr>
      <vt:lpstr>MISCELLANEOUS PROCESSES</vt:lpstr>
      <vt:lpstr>Contents</vt:lpstr>
      <vt:lpstr>TRITURATION </vt:lpstr>
      <vt:lpstr>Slide 5</vt:lpstr>
      <vt:lpstr>Cont…</vt:lpstr>
      <vt:lpstr>Cont….</vt:lpstr>
      <vt:lpstr>Cont…</vt:lpstr>
      <vt:lpstr>Cont…</vt:lpstr>
      <vt:lpstr>Cont…</vt:lpstr>
      <vt:lpstr>Schematic representation:</vt:lpstr>
      <vt:lpstr>Cont…</vt:lpstr>
      <vt:lpstr>Cont…</vt:lpstr>
      <vt:lpstr>ADSORPTION </vt:lpstr>
      <vt:lpstr>Slide 15</vt:lpstr>
      <vt:lpstr>Cont…</vt:lpstr>
      <vt:lpstr>Slide 17</vt:lpstr>
      <vt:lpstr>Slide 18</vt:lpstr>
      <vt:lpstr>Cont…</vt:lpstr>
      <vt:lpstr>Cont…</vt:lpstr>
      <vt:lpstr>Cont…</vt:lpstr>
      <vt:lpstr>Cont…</vt:lpstr>
      <vt:lpstr>VAPORIZATION</vt:lpstr>
      <vt:lpstr>Cont…</vt:lpstr>
      <vt:lpstr>Cont…</vt:lpstr>
      <vt:lpstr>CENTRIFUGATON</vt:lpstr>
      <vt:lpstr>Cont…</vt:lpstr>
      <vt:lpstr>Cont…</vt:lpstr>
      <vt:lpstr>Cont…</vt:lpstr>
      <vt:lpstr>Cont…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Submitted by: Iqra Fazal   Roll no 02  BHMS 3rd prof  Submitted to:  Sir Ousaf</dc:title>
  <dc:creator>ZFR-RC-2007</dc:creator>
  <cp:lastModifiedBy>ZFR-RC-2007</cp:lastModifiedBy>
  <cp:revision>22</cp:revision>
  <dcterms:created xsi:type="dcterms:W3CDTF">2017-12-02T04:27:55Z</dcterms:created>
  <dcterms:modified xsi:type="dcterms:W3CDTF">2017-12-02T16:51:11Z</dcterms:modified>
</cp:coreProperties>
</file>